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60" r:id="rId6"/>
    <p:sldId id="261" r:id="rId7"/>
    <p:sldId id="271" r:id="rId8"/>
    <p:sldId id="272" r:id="rId9"/>
    <p:sldId id="266" r:id="rId10"/>
    <p:sldId id="267" r:id="rId11"/>
    <p:sldId id="268" r:id="rId12"/>
    <p:sldId id="273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AB3E-0E98-4180-A955-12699CA0E798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AC9-8DC8-4DBF-AE59-06D47C1AAB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AB3E-0E98-4180-A955-12699CA0E798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AC9-8DC8-4DBF-AE59-06D47C1AAB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AB3E-0E98-4180-A955-12699CA0E798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AC9-8DC8-4DBF-AE59-06D47C1AAB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AB3E-0E98-4180-A955-12699CA0E798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AC9-8DC8-4DBF-AE59-06D47C1AAB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AB3E-0E98-4180-A955-12699CA0E798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AC9-8DC8-4DBF-AE59-06D47C1AAB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AB3E-0E98-4180-A955-12699CA0E798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AC9-8DC8-4DBF-AE59-06D47C1AAB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AB3E-0E98-4180-A955-12699CA0E798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AC9-8DC8-4DBF-AE59-06D47C1AAB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AB3E-0E98-4180-A955-12699CA0E798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AC9-8DC8-4DBF-AE59-06D47C1AAB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AB3E-0E98-4180-A955-12699CA0E798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AC9-8DC8-4DBF-AE59-06D47C1AAB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AB3E-0E98-4180-A955-12699CA0E798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AC9-8DC8-4DBF-AE59-06D47C1AAB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AB3E-0E98-4180-A955-12699CA0E798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AC9-8DC8-4DBF-AE59-06D47C1AAB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AB3E-0E98-4180-A955-12699CA0E798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DBAC9-8DC8-4DBF-AE59-06D47C1AAB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44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PROFESSIONELLE</a:t>
            </a:r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  <a:p>
            <a:pPr algn="ctr"/>
            <a:r>
              <a:rPr lang="de-DE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Haltungs- und Bewegungsanalysen</a:t>
            </a:r>
            <a:endParaRPr lang="de-DE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589240"/>
            <a:ext cx="27363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8"/>
          <p:cNvSpPr/>
          <p:nvPr/>
        </p:nvSpPr>
        <p:spPr>
          <a:xfrm flipV="1">
            <a:off x="0" y="5103188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10800000" flipV="1">
            <a:off x="0" y="677737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4313" t="6698" b="8907"/>
          <a:stretch>
            <a:fillRect/>
          </a:stretch>
        </p:blipFill>
        <p:spPr bwMode="auto">
          <a:xfrm>
            <a:off x="0" y="980728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4187957" y="6030670"/>
            <a:ext cx="4956043" cy="35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Ungebremst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durch den Tag!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 flipV="1">
            <a:off x="0" y="5554950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Wichtige Details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flipV="1">
            <a:off x="0" y="110674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764704"/>
            <a:ext cx="8508437" cy="854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Wir nehmen uns Zeit für Sie</a:t>
            </a: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de-DE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2"/>
              </a:rPr>
              <a:t>  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 2"/>
              </a:rPr>
              <a:t>Für eine ausführliche Analyse benötigen wir ca. 70 Minuten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de-D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Das ist von Ihnen mitzubringen:</a:t>
            </a: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/>
              <a:buChar char=""/>
            </a:pPr>
            <a:r>
              <a:rPr lang="de-DE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2"/>
              </a:rPr>
              <a:t>  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 2"/>
              </a:rPr>
              <a:t>eine sehr kurze, eng anliegende Hose, die das Knie nicht bedeckt</a:t>
            </a:r>
          </a:p>
          <a:p>
            <a:pPr lvl="1">
              <a:lnSpc>
                <a:spcPct val="150000"/>
              </a:lnSpc>
              <a:buFont typeface="Wingdings 2"/>
              <a:buChar char=""/>
            </a:pPr>
            <a:r>
              <a:rPr lang="de-DE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2"/>
              </a:rPr>
              <a:t>  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 2"/>
              </a:rPr>
              <a:t>Frauen einen eng anliegenden Badeanzug (besser noch Bikini)</a:t>
            </a:r>
          </a:p>
          <a:p>
            <a:pPr lvl="1">
              <a:lnSpc>
                <a:spcPct val="150000"/>
              </a:lnSpc>
              <a:buFont typeface="Wingdings 2"/>
              <a:buChar char=""/>
            </a:pPr>
            <a:r>
              <a:rPr lang="de-DE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2"/>
              </a:rPr>
              <a:t>  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 2"/>
              </a:rPr>
              <a:t>aktuelle sportartspezifische Lieblingsschuhe/ Einlagen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de-D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Kosten:</a:t>
            </a: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de-DE" dirty="0" smtClean="0">
                <a:latin typeface="Arial" pitchFamily="34" charset="0"/>
                <a:cs typeface="Arial" pitchFamily="34" charset="0"/>
              </a:rPr>
              <a:t>Komplettanalyse	119,00 EUR</a:t>
            </a: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b="1" u="sng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de-DE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0" y="2599192"/>
            <a:ext cx="9144000" cy="45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 flipV="1">
            <a:off x="0" y="4785721"/>
            <a:ext cx="4788024" cy="45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149080"/>
            <a:ext cx="2432830" cy="247347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8680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Unser Team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flipV="1">
            <a:off x="0" y="110674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764705"/>
            <a:ext cx="85084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Fühlen Sie sich gut aufgehoben </a:t>
            </a: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 algn="ctr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 algn="ctr"/>
            <a:r>
              <a:rPr lang="de-DE" dirty="0" smtClean="0">
                <a:latin typeface="Arial" pitchFamily="34" charset="0"/>
                <a:cs typeface="Arial" pitchFamily="34" charset="0"/>
              </a:rPr>
              <a:t>Ein Team aus Orthopädietechnik-/ Orthopädieschuhtechnikern und Leistungssportlern steht in unserem Analysezentrum für Sie bereit.</a:t>
            </a:r>
          </a:p>
        </p:txBody>
      </p:sp>
      <p:pic>
        <p:nvPicPr>
          <p:cNvPr id="1026" name="Picture 2" descr="L:\08 Marketing + Werbung + Produkt-Infos\Sportorthopädie\Team\IMG_1003.JPG"/>
          <p:cNvPicPr>
            <a:picLocks noChangeAspect="1" noChangeArrowheads="1"/>
          </p:cNvPicPr>
          <p:nvPr/>
        </p:nvPicPr>
        <p:blipFill>
          <a:blip r:embed="rId3" cstate="print"/>
          <a:srcRect l="3529" t="5294" r="3529"/>
          <a:stretch>
            <a:fillRect/>
          </a:stretch>
        </p:blipFill>
        <p:spPr bwMode="auto">
          <a:xfrm>
            <a:off x="1331640" y="1412776"/>
            <a:ext cx="6491396" cy="4140460"/>
          </a:xfrm>
          <a:prstGeom prst="rect">
            <a:avLst/>
          </a:prstGeom>
          <a:noFill/>
          <a:ln>
            <a:solidFill>
              <a:srgbClr val="8FE923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8680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150000"/>
              </a:lnSpc>
            </a:pPr>
            <a:r>
              <a:rPr lang="de-D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Bis bald …</a:t>
            </a:r>
          </a:p>
          <a:p>
            <a:pPr lvl="2">
              <a:lnSpc>
                <a:spcPct val="150000"/>
              </a:lnSpc>
            </a:pP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Wir freuen uns auf Ihren Besuch!</a:t>
            </a:r>
            <a:endParaRPr lang="de-DE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flipV="1">
            <a:off x="0" y="508518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301208"/>
            <a:ext cx="258576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1259632" y="5157192"/>
            <a:ext cx="5112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Sportorthopädie Hofmann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Bischofstr. 1, 19055 Schwerin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 Mail: lauflabor@sani-hofmann.de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Internet: www.sportorthopädie-hofmann.de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027" name="Picture 3" descr="L:\08 Marketing + Werbung + Produkt-Infos\Sportorthopädie\Radanalyse\Foto 18.02.14 10 47 0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b="5625"/>
          <a:stretch>
            <a:fillRect/>
          </a:stretch>
        </p:blipFill>
        <p:spPr bwMode="auto">
          <a:xfrm>
            <a:off x="827583" y="1268760"/>
            <a:ext cx="3032919" cy="3816424"/>
          </a:xfrm>
          <a:prstGeom prst="rect">
            <a:avLst/>
          </a:prstGeom>
          <a:noFill/>
        </p:spPr>
      </p:pic>
      <p:pic>
        <p:nvPicPr>
          <p:cNvPr id="1028" name="Picture 4" descr="L:\08 Marketing + Werbung + Produkt-Infos\Sportorthopädie\Radanalyse\Foto 18.02.14 10 46 58.jpg"/>
          <p:cNvPicPr>
            <a:picLocks noChangeAspect="1" noChangeArrowheads="1"/>
          </p:cNvPicPr>
          <p:nvPr/>
        </p:nvPicPr>
        <p:blipFill>
          <a:blip r:embed="rId5" cstate="print"/>
          <a:srcRect l="16205" r="8844" b="4287"/>
          <a:stretch>
            <a:fillRect/>
          </a:stretch>
        </p:blipFill>
        <p:spPr bwMode="auto">
          <a:xfrm>
            <a:off x="3851920" y="1268760"/>
            <a:ext cx="2241392" cy="3816424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6300192" y="2636912"/>
            <a:ext cx="3168352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Jetzt NEU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BIOMETRISCHE </a:t>
            </a: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Radpositionsanalyse</a:t>
            </a: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Öffnungszeiten:</a:t>
            </a:r>
          </a:p>
          <a:p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Montag – Freitag</a:t>
            </a:r>
          </a:p>
          <a:p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9:00 bis 18:00 Uhr</a:t>
            </a:r>
          </a:p>
          <a:p>
            <a:pPr>
              <a:lnSpc>
                <a:spcPct val="150000"/>
              </a:lnSpc>
            </a:pP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3635896" y="2780928"/>
            <a:ext cx="504056" cy="504056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716288" y="2844552"/>
            <a:ext cx="351656" cy="36842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779912" y="2924944"/>
            <a:ext cx="216024" cy="21602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>
            <a:off x="4139952" y="2996952"/>
            <a:ext cx="3456384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2041" r="8360"/>
          <a:stretch>
            <a:fillRect/>
          </a:stretch>
        </p:blipFill>
        <p:spPr bwMode="auto">
          <a:xfrm>
            <a:off x="7991872" y="1268760"/>
            <a:ext cx="115212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Sanitätshaus Hofmann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flipV="1">
            <a:off x="0" y="110674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10800000" flipV="1">
            <a:off x="0" y="6669362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764704"/>
            <a:ext cx="850843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… Seit  1893 in Schwerin</a:t>
            </a:r>
          </a:p>
          <a:p>
            <a:pPr lvl="1"/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de-DE" dirty="0" smtClean="0">
                <a:latin typeface="Arial" pitchFamily="34" charset="0"/>
                <a:cs typeface="Arial" pitchFamily="34" charset="0"/>
              </a:rPr>
              <a:t>seit 2010 sind wir mit der Abteilung Sportorthopädie Ansprechpartner für jeden aktiven Menschen und alle Spitzen- und Breitensportler.</a:t>
            </a: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Haltungs- und Bewegungsanalyse</a:t>
            </a:r>
          </a:p>
          <a:p>
            <a:pPr lvl="1">
              <a:lnSpc>
                <a:spcPct val="150000"/>
              </a:lnSpc>
              <a:buClr>
                <a:srgbClr val="8FE923"/>
              </a:buClr>
              <a:buFont typeface="Wingdings 2" pitchFamily="18" charset="2"/>
              <a:buChar char="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Fußdruckmessung</a:t>
            </a:r>
          </a:p>
          <a:p>
            <a:pPr lvl="1">
              <a:lnSpc>
                <a:spcPct val="150000"/>
              </a:lnSpc>
              <a:buClr>
                <a:srgbClr val="8FE923"/>
              </a:buClr>
              <a:buFont typeface="Wingdings 2" pitchFamily="18" charset="2"/>
              <a:buChar char="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Bandagen</a:t>
            </a:r>
          </a:p>
          <a:p>
            <a:pPr lvl="1">
              <a:lnSpc>
                <a:spcPct val="150000"/>
              </a:lnSpc>
              <a:buClr>
                <a:srgbClr val="8FE923"/>
              </a:buClr>
              <a:buFont typeface="Wingdings 2" pitchFamily="18" charset="2"/>
              <a:buChar char="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Sporteinlagen</a:t>
            </a:r>
          </a:p>
          <a:p>
            <a:pPr lvl="1">
              <a:lnSpc>
                <a:spcPct val="150000"/>
              </a:lnSpc>
              <a:buClr>
                <a:srgbClr val="8FE923"/>
              </a:buClr>
              <a:buFont typeface="Wingdings 2" pitchFamily="18" charset="2"/>
              <a:buChar char="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Sportstrümpfe</a:t>
            </a:r>
          </a:p>
          <a:p>
            <a:pPr lvl="1">
              <a:lnSpc>
                <a:spcPct val="150000"/>
              </a:lnSpc>
              <a:buClr>
                <a:srgbClr val="8FE923"/>
              </a:buClr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Clr>
                <a:srgbClr val="8FE923"/>
              </a:buClr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Clr>
                <a:srgbClr val="8FE923"/>
              </a:buClr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seit 2013 </a:t>
            </a:r>
          </a:p>
          <a:p>
            <a:pPr lvl="1">
              <a:lnSpc>
                <a:spcPct val="150000"/>
              </a:lnSpc>
              <a:buClr>
                <a:srgbClr val="8FE923"/>
              </a:buClr>
              <a:buFont typeface="Wingdings 2" pitchFamily="18" charset="2"/>
              <a:buChar char="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Biometrische Radpositionsanalyse</a:t>
            </a:r>
          </a:p>
          <a:p>
            <a:pPr lvl="1">
              <a:lnSpc>
                <a:spcPct val="150000"/>
              </a:lnSpc>
              <a:buClr>
                <a:srgbClr val="8FE923"/>
              </a:buClr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187957" y="5301208"/>
            <a:ext cx="4956043" cy="35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Wir freuen uns auf Sie!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L:\08 Marketing + Werbung + Produkt-Infos\Sportorthopädie\Team\IMG_1094.JPG"/>
          <p:cNvPicPr>
            <a:picLocks noChangeAspect="1" noChangeArrowheads="1"/>
          </p:cNvPicPr>
          <p:nvPr/>
        </p:nvPicPr>
        <p:blipFill>
          <a:blip r:embed="rId3" cstate="print"/>
          <a:srcRect l="10145" t="5126" r="10145" b="7918"/>
          <a:stretch>
            <a:fillRect/>
          </a:stretch>
        </p:blipFill>
        <p:spPr bwMode="auto">
          <a:xfrm>
            <a:off x="5004048" y="2564904"/>
            <a:ext cx="3312368" cy="2486593"/>
          </a:xfrm>
          <a:prstGeom prst="rect">
            <a:avLst/>
          </a:prstGeom>
          <a:noFill/>
          <a:ln>
            <a:solidFill>
              <a:srgbClr val="8FE923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8680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Warum zur Bewegungsanalyse?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flipV="1">
            <a:off x="0" y="110674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10800000" flipV="1">
            <a:off x="0" y="6669362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764704"/>
            <a:ext cx="850843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Der Gesundheit zuliebe</a:t>
            </a:r>
          </a:p>
          <a:p>
            <a:pPr lvl="1"/>
            <a:endParaRPr lang="de-DE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305" b="813"/>
          <a:stretch>
            <a:fillRect/>
          </a:stretch>
        </p:blipFill>
        <p:spPr bwMode="auto">
          <a:xfrm>
            <a:off x="2267744" y="1196752"/>
            <a:ext cx="453650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 flipH="1">
            <a:off x="4572000" y="198884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8FE923"/>
                </a:solidFill>
                <a:sym typeface="Wingdings"/>
              </a:rPr>
              <a:t></a:t>
            </a:r>
            <a:endParaRPr lang="de-DE" sz="1600" dirty="0">
              <a:solidFill>
                <a:srgbClr val="8FE923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 flipH="1">
            <a:off x="4716016" y="335699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8FE923"/>
                </a:solidFill>
                <a:sym typeface="Wingdings"/>
              </a:rPr>
              <a:t></a:t>
            </a:r>
            <a:endParaRPr lang="de-DE" sz="1600" dirty="0">
              <a:solidFill>
                <a:srgbClr val="8FE923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 flipH="1">
            <a:off x="4499992" y="321297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8FE923"/>
                </a:solidFill>
                <a:sym typeface="Wingdings"/>
              </a:rPr>
              <a:t></a:t>
            </a:r>
            <a:endParaRPr lang="de-DE" sz="1600" dirty="0">
              <a:solidFill>
                <a:srgbClr val="8FE923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 flipH="1">
            <a:off x="4139952" y="345048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8FE923"/>
                </a:solidFill>
                <a:sym typeface="Wingdings"/>
              </a:rPr>
              <a:t></a:t>
            </a:r>
            <a:endParaRPr lang="de-DE" sz="1600" dirty="0">
              <a:solidFill>
                <a:srgbClr val="8FE923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 flipH="1">
            <a:off x="4860032" y="479715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8FE923"/>
                </a:solidFill>
                <a:sym typeface="Wingdings"/>
              </a:rPr>
              <a:t></a:t>
            </a:r>
            <a:endParaRPr lang="de-DE" sz="1600" dirty="0">
              <a:solidFill>
                <a:srgbClr val="8FE923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 flipH="1">
            <a:off x="3923928" y="481863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8FE923"/>
                </a:solidFill>
                <a:sym typeface="Wingdings"/>
              </a:rPr>
              <a:t></a:t>
            </a:r>
            <a:endParaRPr lang="de-DE" sz="1600" dirty="0">
              <a:solidFill>
                <a:srgbClr val="8FE923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 flipH="1">
            <a:off x="3419872" y="633080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8FE923"/>
                </a:solidFill>
                <a:sym typeface="Wingdings"/>
              </a:rPr>
              <a:t></a:t>
            </a:r>
            <a:endParaRPr lang="de-DE" sz="1600" dirty="0">
              <a:solidFill>
                <a:srgbClr val="8FE923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 flipH="1">
            <a:off x="4716016" y="530120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8FE923"/>
                </a:solidFill>
                <a:sym typeface="Wingdings"/>
              </a:rPr>
              <a:t></a:t>
            </a:r>
            <a:endParaRPr lang="de-DE" sz="1600" dirty="0">
              <a:solidFill>
                <a:srgbClr val="8FE923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flipH="1">
            <a:off x="4716016" y="558924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8FE923"/>
                </a:solidFill>
                <a:sym typeface="Wingdings"/>
              </a:rPr>
              <a:t></a:t>
            </a:r>
            <a:endParaRPr lang="de-DE" sz="1600" dirty="0">
              <a:solidFill>
                <a:srgbClr val="8FE923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 flipH="1">
            <a:off x="4644008" y="587727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8FE923"/>
                </a:solidFill>
                <a:sym typeface="Wingdings"/>
              </a:rPr>
              <a:t></a:t>
            </a:r>
            <a:endParaRPr lang="de-DE" sz="1600" dirty="0">
              <a:solidFill>
                <a:srgbClr val="8FE923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724128" y="4221088"/>
            <a:ext cx="2016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92D050"/>
                </a:solidFill>
              </a:rPr>
              <a:t>Runners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knee</a:t>
            </a:r>
            <a:endParaRPr lang="de-DE" sz="1400" dirty="0">
              <a:solidFill>
                <a:srgbClr val="92D05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724128" y="4869160"/>
            <a:ext cx="2016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92D050"/>
                </a:solidFill>
              </a:rPr>
              <a:t>Muskelhartspann</a:t>
            </a:r>
            <a:endParaRPr lang="de-DE" sz="1400" dirty="0">
              <a:solidFill>
                <a:srgbClr val="92D05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724128" y="5157192"/>
            <a:ext cx="2016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92D050"/>
                </a:solidFill>
              </a:rPr>
              <a:t>Shin Spints</a:t>
            </a:r>
            <a:endParaRPr lang="de-DE" sz="1400" dirty="0">
              <a:solidFill>
                <a:srgbClr val="92D05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724128" y="5497487"/>
            <a:ext cx="2339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92D050"/>
                </a:solidFill>
              </a:rPr>
              <a:t>Achillessehnenbeschwerden</a:t>
            </a:r>
            <a:endParaRPr lang="de-DE" sz="1400" dirty="0">
              <a:solidFill>
                <a:srgbClr val="92D05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724128" y="2996952"/>
            <a:ext cx="2016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92D050"/>
                </a:solidFill>
              </a:rPr>
              <a:t>ISG- </a:t>
            </a:r>
            <a:r>
              <a:rPr lang="de-DE" sz="1400" dirty="0" err="1" smtClean="0">
                <a:solidFill>
                  <a:srgbClr val="92D050"/>
                </a:solidFill>
              </a:rPr>
              <a:t>Iliosacralgelenk</a:t>
            </a:r>
            <a:endParaRPr lang="de-DE" sz="1400" dirty="0">
              <a:solidFill>
                <a:srgbClr val="92D05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724128" y="2401143"/>
            <a:ext cx="2016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92D050"/>
                </a:solidFill>
              </a:rPr>
              <a:t>Verspnnungen</a:t>
            </a:r>
            <a:endParaRPr lang="de-DE" sz="1400" dirty="0">
              <a:solidFill>
                <a:srgbClr val="92D05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907704" y="3501008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92D050"/>
                </a:solidFill>
              </a:rPr>
              <a:t>Lendenwirbelsäule</a:t>
            </a:r>
            <a:endParaRPr lang="de-DE" sz="1400" dirty="0">
              <a:solidFill>
                <a:srgbClr val="92D05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691680" y="3861048"/>
            <a:ext cx="18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92D050"/>
                </a:solidFill>
              </a:rPr>
              <a:t>Schleimbeutelreizung</a:t>
            </a:r>
            <a:endParaRPr lang="de-DE" sz="1400" dirty="0">
              <a:solidFill>
                <a:srgbClr val="92D05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907704" y="4869160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92D050"/>
                </a:solidFill>
              </a:rPr>
              <a:t>Kniebeschwerden</a:t>
            </a:r>
            <a:endParaRPr lang="de-DE" sz="1400" dirty="0">
              <a:solidFill>
                <a:srgbClr val="92D05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547664" y="6093296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92D050"/>
                </a:solidFill>
              </a:rPr>
              <a:t>Spreizfußbeschwerden</a:t>
            </a:r>
            <a:endParaRPr lang="de-DE" sz="1400" dirty="0">
              <a:solidFill>
                <a:srgbClr val="92D050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8680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Warum zur Bewegungsanalyse?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flipV="1">
            <a:off x="0" y="110674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10800000" flipV="1">
            <a:off x="0" y="6669362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764704"/>
            <a:ext cx="850843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Auch Ihr Körper braucht eine Inspektion!</a:t>
            </a:r>
          </a:p>
          <a:p>
            <a:pPr lvl="1"/>
            <a:endParaRPr lang="de-DE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4660"/>
          <a:stretch>
            <a:fillRect/>
          </a:stretch>
        </p:blipFill>
        <p:spPr bwMode="auto">
          <a:xfrm>
            <a:off x="1259632" y="1484784"/>
            <a:ext cx="1730090" cy="1656184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84784"/>
            <a:ext cx="1656184" cy="164936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484784"/>
            <a:ext cx="1642592" cy="165618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33" name="Rechteck 32"/>
          <p:cNvSpPr/>
          <p:nvPr/>
        </p:nvSpPr>
        <p:spPr>
          <a:xfrm>
            <a:off x="251520" y="3356992"/>
            <a:ext cx="828092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smtClean="0">
                <a:latin typeface="Arial" pitchFamily="34" charset="0"/>
                <a:cs typeface="Arial" pitchFamily="34" charset="0"/>
              </a:rPr>
              <a:t>So wie die Inspektion Ihres Autos in der Werkstatt, sollten Sie regelmäßig Ihr eigenes „Fahrwerk“ überprüfen lassen …</a:t>
            </a: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Abgefahrene Reifen: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verschlissene Schuhe 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Verstellte Spur: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Fehlstellung der Füße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Defekte Kupplung:</a:t>
            </a:r>
            <a:r>
              <a:rPr lang="de-DE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Knie-, Hüft- oder Beinfehlstellungen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Leistungsarmer Motor: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Dysbalancen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&amp; Funktionsschwächen</a:t>
            </a:r>
          </a:p>
          <a:p>
            <a:pPr lvl="1">
              <a:lnSpc>
                <a:spcPct val="150000"/>
              </a:lnSpc>
              <a:buClr>
                <a:srgbClr val="8FE923"/>
              </a:buClr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Clr>
                <a:srgbClr val="8FE923"/>
              </a:buClr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Clr>
                <a:srgbClr val="8FE923"/>
              </a:buClr>
            </a:pPr>
            <a:endParaRPr lang="de-DE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99371">
            <a:off x="7496511" y="1895285"/>
            <a:ext cx="1187156" cy="113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Ellipse 33"/>
          <p:cNvSpPr/>
          <p:nvPr/>
        </p:nvSpPr>
        <p:spPr>
          <a:xfrm rot="349748">
            <a:off x="7380312" y="1916832"/>
            <a:ext cx="1368152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bg1"/>
                </a:solidFill>
              </a:rPr>
              <a:t>Check-</a:t>
            </a:r>
            <a:r>
              <a:rPr lang="de-DE" sz="1400" b="1" i="1" dirty="0" err="1" smtClean="0">
                <a:solidFill>
                  <a:schemeClr val="bg1"/>
                </a:solidFill>
              </a:rPr>
              <a:t>Up</a:t>
            </a:r>
            <a:endParaRPr lang="de-DE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de-DE" sz="1400" b="1" i="1" dirty="0">
                <a:solidFill>
                  <a:schemeClr val="bg1"/>
                </a:solidFill>
              </a:rPr>
              <a:t>a</a:t>
            </a:r>
            <a:r>
              <a:rPr lang="de-DE" sz="1400" b="1" i="1" dirty="0" smtClean="0">
                <a:solidFill>
                  <a:schemeClr val="bg1"/>
                </a:solidFill>
              </a:rPr>
              <a:t>lle </a:t>
            </a:r>
          </a:p>
          <a:p>
            <a:pPr algn="ctr"/>
            <a:r>
              <a:rPr lang="de-DE" sz="1400" b="1" i="1" dirty="0" smtClean="0">
                <a:solidFill>
                  <a:schemeClr val="bg1"/>
                </a:solidFill>
              </a:rPr>
              <a:t>2 Jahre !</a:t>
            </a:r>
            <a:endParaRPr lang="de-DE" sz="1400" b="1" i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548680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Was erwartet Sie?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flipV="1">
            <a:off x="0" y="110674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10800000" flipV="1">
            <a:off x="0" y="6723368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764704"/>
            <a:ext cx="850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Ihre Analyse …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1769088" cy="1800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628800"/>
            <a:ext cx="1800200" cy="1800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628800"/>
            <a:ext cx="1807679" cy="1800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 l="7142" t="17520" r="7143" b="17617"/>
          <a:stretch>
            <a:fillRect/>
          </a:stretch>
        </p:blipFill>
        <p:spPr bwMode="auto">
          <a:xfrm>
            <a:off x="6300192" y="1628800"/>
            <a:ext cx="2400266" cy="1800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8" name="Rechteck 27"/>
          <p:cNvSpPr/>
          <p:nvPr/>
        </p:nvSpPr>
        <p:spPr>
          <a:xfrm>
            <a:off x="467544" y="3717032"/>
            <a:ext cx="2483768" cy="35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Fußanalyse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123728" y="4365104"/>
            <a:ext cx="2483768" cy="35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Markierung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4283968" y="4941168"/>
            <a:ext cx="2483768" cy="35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Videoaufnahme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228184" y="5517232"/>
            <a:ext cx="2623356" cy="35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Fachliche Auswertung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1403648" y="350100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347864" y="350100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5364088" y="3501008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7596336" y="3501008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548680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Worauf wird geachtet?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flipV="1">
            <a:off x="0" y="110674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10800000" flipV="1">
            <a:off x="0" y="6723368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764704"/>
            <a:ext cx="8508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der ganze Körper findet Berücksichtigung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550127" cy="439221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cxnSp>
        <p:nvCxnSpPr>
          <p:cNvPr id="12" name="Gerade Verbindung 11"/>
          <p:cNvCxnSpPr/>
          <p:nvPr/>
        </p:nvCxnSpPr>
        <p:spPr>
          <a:xfrm>
            <a:off x="3059832" y="5373216"/>
            <a:ext cx="417646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427984" y="5157192"/>
            <a:ext cx="3024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Laufband</a:t>
            </a:r>
          </a:p>
          <a:p>
            <a:endParaRPr lang="de-DE" sz="800" dirty="0" smtClean="0"/>
          </a:p>
          <a:p>
            <a:r>
              <a:rPr lang="de-DE" sz="1200" dirty="0" smtClean="0"/>
              <a:t>Auf dem Lamellenlaufband zeigt sich ein natürliches Laufverhalten nach nur kurzer Eingewöhnungszeit.</a:t>
            </a:r>
          </a:p>
          <a:p>
            <a:endParaRPr lang="de-DE" sz="1200" dirty="0"/>
          </a:p>
        </p:txBody>
      </p:sp>
      <p:sp>
        <p:nvSpPr>
          <p:cNvPr id="17" name="Rechteck 16"/>
          <p:cNvSpPr/>
          <p:nvPr/>
        </p:nvSpPr>
        <p:spPr>
          <a:xfrm>
            <a:off x="3995936" y="1556792"/>
            <a:ext cx="482453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Clr>
                <a:srgbClr val="8FE923"/>
              </a:buClr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So erkennen wir mögliche Ursachen für:                  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4031432" y="2204864"/>
            <a:ext cx="5725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6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Sportverletzungen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Überbelastungsschäden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Beschwerden nach Änderung </a:t>
            </a:r>
          </a:p>
          <a:p>
            <a:pPr lvl="1">
              <a:lnSpc>
                <a:spcPct val="150000"/>
              </a:lnSpc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    von Trainingsumfängen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Beschwerden nach Trainingseinstieg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Beschwerden nach Schuhwechsel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Empfehlungen für die Rehabilitation 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8680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Worauf wird geachtet?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flipV="1">
            <a:off x="0" y="110674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10800000" flipV="1">
            <a:off x="0" y="6723368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764704"/>
            <a:ext cx="8508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Erfassung der Bewegung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2232248" cy="244234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05064"/>
            <a:ext cx="2202567" cy="244827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05064"/>
            <a:ext cx="2419350" cy="24288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5" name="Legende mit Pfeil nach unten 14"/>
          <p:cNvSpPr/>
          <p:nvPr/>
        </p:nvSpPr>
        <p:spPr>
          <a:xfrm>
            <a:off x="971600" y="1628800"/>
            <a:ext cx="1584176" cy="2232248"/>
          </a:xfrm>
          <a:prstGeom prst="downArrowCallout">
            <a:avLst>
              <a:gd name="adj1" fmla="val 7738"/>
              <a:gd name="adj2" fmla="val 11514"/>
              <a:gd name="adj3" fmla="val 25000"/>
              <a:gd name="adj4" fmla="val 64977"/>
            </a:avLst>
          </a:prstGeom>
          <a:solidFill>
            <a:schemeClr val="bg1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ysClr val="windowText" lastClr="000000"/>
                </a:solidFill>
              </a:rPr>
              <a:t>Analyse des Laufstils und muskulärer </a:t>
            </a:r>
            <a:r>
              <a:rPr lang="de-DE" dirty="0" err="1" smtClean="0">
                <a:solidFill>
                  <a:sysClr val="windowText" lastClr="000000"/>
                </a:solidFill>
              </a:rPr>
              <a:t>Dysbalancen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16" name="Legende mit Pfeil nach unten 15"/>
          <p:cNvSpPr/>
          <p:nvPr/>
        </p:nvSpPr>
        <p:spPr>
          <a:xfrm>
            <a:off x="3563888" y="1628800"/>
            <a:ext cx="1728192" cy="2232248"/>
          </a:xfrm>
          <a:prstGeom prst="downArrowCallout">
            <a:avLst>
              <a:gd name="adj1" fmla="val 7738"/>
              <a:gd name="adj2" fmla="val 11514"/>
              <a:gd name="adj3" fmla="val 25000"/>
              <a:gd name="adj4" fmla="val 64977"/>
            </a:avLst>
          </a:prstGeom>
          <a:solidFill>
            <a:schemeClr val="bg1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ysClr val="windowText" lastClr="000000"/>
                </a:solidFill>
              </a:rPr>
              <a:t>Kontrolle der Beckenstabilität, </a:t>
            </a:r>
            <a:r>
              <a:rPr lang="de-DE" dirty="0" err="1" smtClean="0">
                <a:solidFill>
                  <a:sysClr val="windowText" lastClr="000000"/>
                </a:solidFill>
              </a:rPr>
              <a:t>Overcrossing</a:t>
            </a:r>
            <a:r>
              <a:rPr lang="de-DE" dirty="0" smtClean="0">
                <a:solidFill>
                  <a:sysClr val="windowText" lastClr="000000"/>
                </a:solidFill>
              </a:rPr>
              <a:t> und Beinachse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20" name="Legende mit Pfeil nach unten 19"/>
          <p:cNvSpPr/>
          <p:nvPr/>
        </p:nvSpPr>
        <p:spPr>
          <a:xfrm>
            <a:off x="6300192" y="1628800"/>
            <a:ext cx="1728192" cy="2232248"/>
          </a:xfrm>
          <a:prstGeom prst="downArrowCallout">
            <a:avLst>
              <a:gd name="adj1" fmla="val 7738"/>
              <a:gd name="adj2" fmla="val 11514"/>
              <a:gd name="adj3" fmla="val 25000"/>
              <a:gd name="adj4" fmla="val 64977"/>
            </a:avLst>
          </a:prstGeom>
          <a:solidFill>
            <a:schemeClr val="bg1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ysClr val="windowText" lastClr="000000"/>
                </a:solidFill>
              </a:rPr>
              <a:t>Analyse der Kniebewegung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48680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Individuelle Versorgung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flipV="1">
            <a:off x="0" y="110674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10800000" flipV="1">
            <a:off x="0" y="6723368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764704"/>
            <a:ext cx="8508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Alles für Sie zusammengefasst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54" y="1412776"/>
            <a:ext cx="1998222" cy="151216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r="3448"/>
          <a:stretch>
            <a:fillRect/>
          </a:stretch>
        </p:blipFill>
        <p:spPr bwMode="auto">
          <a:xfrm>
            <a:off x="539552" y="2996951"/>
            <a:ext cx="2016224" cy="151945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81128"/>
            <a:ext cx="2038963" cy="172819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2483768" y="1340768"/>
            <a:ext cx="61206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Schuhempfehlung:</a:t>
            </a:r>
          </a:p>
          <a:p>
            <a:pPr lvl="1"/>
            <a:r>
              <a:rPr lang="de-D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Persönliche und herstellerneutrale Schuhempfehlung, 	angepasst auf Ihr </a:t>
            </a:r>
            <a:r>
              <a:rPr lang="de-DE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biomechnisches</a:t>
            </a:r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Profil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2483768" y="2816349"/>
            <a:ext cx="61206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Einlagenempfehlung:</a:t>
            </a:r>
          </a:p>
          <a:p>
            <a:pPr lvl="1"/>
            <a:r>
              <a:rPr lang="de-D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Nach den Ergebnissen der Analyse und Absprache mit Ihrem 	Arzt, fertigen wir spezielle Schuheinlagen.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2483768" y="4616549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Kräftigungs-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Stretching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 und Koordinationsübungen:</a:t>
            </a:r>
          </a:p>
          <a:p>
            <a:pPr lvl="1"/>
            <a:r>
              <a:rPr lang="de-D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Wir stellen Ihnen einen individuellen Trainingsplan mit passenden 	Übungen zusammen.</a:t>
            </a:r>
            <a:endParaRPr lang="de-D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de-DE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48680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Fitness- Studio für die Füße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flipV="1">
            <a:off x="0" y="110674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10800000" flipV="1">
            <a:off x="0" y="6723368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764704"/>
            <a:ext cx="8508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ProActive</a:t>
            </a:r>
            <a:r>
              <a:rPr lang="de-DE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Einlage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de-DE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2520280" cy="487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1187624" y="1556792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Fördert die Koordination und Motorik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2627784" y="3068960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Gibt Impulse zur geraden Schrittabwicklung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2627784" y="4293096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Trainiert aktiv das Fußgewölbe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2627784" y="5229200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Aktiviert die Schienbeinmuskulatur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179512" y="3068960"/>
            <a:ext cx="2088232" cy="30777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Stoppt das Stolpern</a:t>
            </a:r>
            <a:endParaRPr lang="de-DE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179512" y="4437112"/>
            <a:ext cx="2088232" cy="30777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Verhindert das Schlürfen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179512" y="5445224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Aktiviert die Wadenbeinmuskulatur</a:t>
            </a:r>
            <a:endParaRPr lang="de-DE" sz="1400" dirty="0"/>
          </a:p>
        </p:txBody>
      </p:sp>
      <p:sp>
        <p:nvSpPr>
          <p:cNvPr id="25" name="Rechteck 24"/>
          <p:cNvSpPr/>
          <p:nvPr/>
        </p:nvSpPr>
        <p:spPr>
          <a:xfrm>
            <a:off x="4644008" y="2132856"/>
            <a:ext cx="4499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6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Infospots aktivieren und trainieren über</a:t>
            </a:r>
          </a:p>
          <a:p>
            <a:pPr lvl="1">
              <a:lnSpc>
                <a:spcPct val="150000"/>
              </a:lnSpc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     die Motorik Ihre gesamte Muskulatur</a:t>
            </a:r>
          </a:p>
          <a:p>
            <a:pPr lvl="1">
              <a:lnSpc>
                <a:spcPct val="150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Verbesserung der Motorik nach</a:t>
            </a:r>
          </a:p>
          <a:p>
            <a:pPr lvl="1">
              <a:lnSpc>
                <a:spcPct val="150000"/>
              </a:lnSpc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physiotherapeutischem Prinzip</a:t>
            </a:r>
          </a:p>
          <a:p>
            <a:pPr lvl="1">
              <a:lnSpc>
                <a:spcPct val="150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in unserer Fachwerkstatt fertigen wir</a:t>
            </a:r>
          </a:p>
          <a:p>
            <a:pPr lvl="1">
              <a:lnSpc>
                <a:spcPct val="150000"/>
              </a:lnSpc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     Ihre individuell, auf Sie abgestimmte</a:t>
            </a:r>
          </a:p>
          <a:p>
            <a:pPr lvl="1">
              <a:lnSpc>
                <a:spcPct val="150000"/>
              </a:lnSpc>
            </a:pPr>
            <a:r>
              <a:rPr lang="de-DE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ProActive</a:t>
            </a:r>
            <a:r>
              <a:rPr lang="de-DE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Einlage 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8680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Bildschirmpräsentation (4:3)</PresentationFormat>
  <Paragraphs>187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lauflabor</dc:creator>
  <cp:lastModifiedBy>lauflabor</cp:lastModifiedBy>
  <cp:revision>26</cp:revision>
  <dcterms:created xsi:type="dcterms:W3CDTF">2015-01-23T09:43:29Z</dcterms:created>
  <dcterms:modified xsi:type="dcterms:W3CDTF">2015-03-05T13:17:08Z</dcterms:modified>
</cp:coreProperties>
</file>