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8" r:id="rId2"/>
    <p:sldId id="256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66" autoAdjust="0"/>
  </p:normalViewPr>
  <p:slideViewPr>
    <p:cSldViewPr>
      <p:cViewPr varScale="1">
        <p:scale>
          <a:sx n="115" d="100"/>
          <a:sy n="115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FC19F-9B2C-4344-A394-27C705E2F759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3812B-F678-4CDD-A6B8-4BA7ED7B7D14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6755-254E-432F-947C-2AA8157DE3AB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5DC6C-0ECB-4425-B5C5-7BE02D786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44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Sportliche Hilfsmittel</a:t>
            </a:r>
            <a:endParaRPr lang="de-DE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89240"/>
            <a:ext cx="27363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hteck 9"/>
          <p:cNvSpPr/>
          <p:nvPr/>
        </p:nvSpPr>
        <p:spPr>
          <a:xfrm rot="10800000" flipV="1">
            <a:off x="0" y="677737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187957" y="6030670"/>
            <a:ext cx="4956043" cy="35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Ungebremst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durch den Tag!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 flipV="1">
            <a:off x="0" y="555495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8100393" cy="455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Pulsierend, energetisch, aktivierend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66519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2594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JuzoFlex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Genu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Xtra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STYLE in trendigen Neonfarben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9137" t="27701" r="49301" b="24243"/>
          <a:stretch>
            <a:fillRect/>
          </a:stretch>
        </p:blipFill>
        <p:spPr bwMode="auto">
          <a:xfrm>
            <a:off x="323528" y="2492896"/>
            <a:ext cx="2664296" cy="32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2699792" y="2204864"/>
            <a:ext cx="36724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       Eigenschaften</a:t>
            </a:r>
          </a:p>
          <a:p>
            <a:pPr lvl="1">
              <a:lnSpc>
                <a:spcPct val="150000"/>
              </a:lnSpc>
            </a:pP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2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Anatomisch formgestrickt für</a:t>
            </a:r>
          </a:p>
          <a:p>
            <a:pPr lvl="1">
              <a:lnSpc>
                <a:spcPct val="150000"/>
              </a:lnSpc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    funktionsgerechten Sitz</a:t>
            </a:r>
          </a:p>
          <a:p>
            <a:pPr lvl="1">
              <a:lnSpc>
                <a:spcPct val="150000"/>
              </a:lnSpc>
            </a:pP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2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Komfortzone in der Kniekehle</a:t>
            </a:r>
          </a:p>
          <a:p>
            <a:pPr lvl="1">
              <a:lnSpc>
                <a:spcPct val="150000"/>
              </a:lnSpc>
            </a:pP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2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Atmungsaktives und hautfreundliches</a:t>
            </a:r>
          </a:p>
          <a:p>
            <a:pPr lvl="1">
              <a:lnSpc>
                <a:spcPct val="150000"/>
              </a:lnSpc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    Komfort-Gestrick</a:t>
            </a:r>
          </a:p>
          <a:p>
            <a:pPr lvl="1">
              <a:lnSpc>
                <a:spcPct val="150000"/>
              </a:lnSpc>
            </a:pP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2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Atmungsaktives und hautfreundliches</a:t>
            </a:r>
          </a:p>
          <a:p>
            <a:pPr lvl="1">
              <a:lnSpc>
                <a:spcPct val="150000"/>
              </a:lnSpc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    Komfort-Gestrick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1281" t="27701" r="27157" b="24243"/>
          <a:stretch>
            <a:fillRect/>
          </a:stretch>
        </p:blipFill>
        <p:spPr bwMode="auto">
          <a:xfrm>
            <a:off x="6156176" y="2492896"/>
            <a:ext cx="2664296" cy="32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827584" y="61653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perfekt für alle, die mit STYLE sportlich aktiv sein möchten</a:t>
            </a:r>
            <a:endParaRPr lang="de-DE" b="1" i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Multifunktionsorthese zur Stabilisierung des Kniegelenks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66519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2594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SofTec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Genu</a:t>
            </a:r>
            <a:endParaRPr lang="de-DE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788024" y="2060848"/>
            <a:ext cx="4211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 Indikationen</a:t>
            </a: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stabilisiert das Knie dank „intelligenter“</a:t>
            </a:r>
          </a:p>
          <a:p>
            <a:pPr lvl="1">
              <a:lnSpc>
                <a:spcPct val="150000"/>
              </a:lnSpc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    Gelenkschienen und Spezialgestrick</a:t>
            </a:r>
          </a:p>
          <a:p>
            <a:pPr lvl="1">
              <a:lnSpc>
                <a:spcPct val="150000"/>
              </a:lnSpc>
            </a:pPr>
            <a:endParaRPr lang="de-DE" sz="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 Kreuzbandrissen</a:t>
            </a:r>
          </a:p>
          <a:p>
            <a:pPr lvl="2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 Seitenbandverletzungen</a:t>
            </a:r>
          </a:p>
          <a:p>
            <a:pPr lvl="2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 Arthritis</a:t>
            </a:r>
          </a:p>
          <a:p>
            <a:pPr lvl="2">
              <a:lnSpc>
                <a:spcPct val="150000"/>
              </a:lnSpc>
            </a:pPr>
            <a:endParaRPr lang="de-DE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hilft Schmerzen zu lindern</a:t>
            </a:r>
          </a:p>
          <a:p>
            <a:pPr lvl="1">
              <a:lnSpc>
                <a:spcPct val="150000"/>
              </a:lnSpc>
            </a:pPr>
            <a:endParaRPr lang="de-DE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heilungsfördernde Massage bei jeder</a:t>
            </a:r>
          </a:p>
          <a:p>
            <a:pPr lvl="1">
              <a:lnSpc>
                <a:spcPct val="150000"/>
              </a:lnSpc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    Bewegung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319810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3347864" y="2924944"/>
            <a:ext cx="1944216" cy="19442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2699792" y="5373216"/>
            <a:ext cx="165618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4355976" y="4941168"/>
            <a:ext cx="0" cy="43204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Die Alternative zum Tape-Verband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66519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2594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MyoTrain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® -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Tapen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ohne fremde Hilfe </a:t>
            </a:r>
            <a:endParaRPr lang="de-DE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32040" y="2636912"/>
            <a:ext cx="421196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 Indikationen</a:t>
            </a: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Muskelverletzungen am Oberschenkel</a:t>
            </a:r>
          </a:p>
          <a:p>
            <a:pPr lvl="2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 Muskelverhärtungen</a:t>
            </a:r>
          </a:p>
          <a:p>
            <a:pPr lvl="2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 Muskelzerrungen</a:t>
            </a:r>
          </a:p>
          <a:p>
            <a:pPr lvl="2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 Muskelfaserrisse</a:t>
            </a:r>
          </a:p>
          <a:p>
            <a:pPr lvl="2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 Muskelprellungen (Pferdekuss)</a:t>
            </a:r>
          </a:p>
          <a:p>
            <a:pPr lvl="2">
              <a:lnSpc>
                <a:spcPct val="150000"/>
              </a:lnSpc>
            </a:pP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Vorsorge bei Wiederholungsverletzungen</a:t>
            </a:r>
          </a:p>
          <a:p>
            <a:pPr lvl="1">
              <a:lnSpc>
                <a:spcPct val="150000"/>
              </a:lnSpc>
            </a:pP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472514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Bleiben Sie aktiv …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2880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4102" t="33131" r="48847" b="25455"/>
          <a:stretch>
            <a:fillRect/>
          </a:stretch>
        </p:blipFill>
        <p:spPr bwMode="auto">
          <a:xfrm>
            <a:off x="827584" y="1916832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4788024" y="3861048"/>
            <a:ext cx="1368152" cy="307777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Wirbelsäule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32040" y="465313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Mit unseren Bandagen/ Orthesen unterstützen wir die funktionelle </a:t>
            </a:r>
            <a:r>
              <a:rPr lang="de-DE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Wirbelsäulentherapie</a:t>
            </a:r>
            <a:endParaRPr lang="de-DE" i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11967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funktionelle Wirbelsäulentherapie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Aktivbandage zur Stabilisierung der Lendenwirbelsäule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66519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2594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LumboTrain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® - Wirkung ohne Nebenwirkung </a:t>
            </a:r>
            <a:endParaRPr lang="de-DE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427984" y="2492896"/>
            <a:ext cx="4211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Produktdetails</a:t>
            </a: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stützt und massiert die Lendenwirbel</a:t>
            </a:r>
          </a:p>
          <a:p>
            <a:pPr lvl="1">
              <a:lnSpc>
                <a:spcPct val="150000"/>
              </a:lnSpc>
            </a:pPr>
            <a:endParaRPr lang="de-DE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bei Schmerzen und Verspannungen</a:t>
            </a:r>
          </a:p>
          <a:p>
            <a:pPr lvl="1">
              <a:lnSpc>
                <a:spcPct val="150000"/>
              </a:lnSpc>
            </a:pPr>
            <a:endParaRPr lang="de-DE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bequemes, atmungsaktives Gestrick</a:t>
            </a:r>
          </a:p>
          <a:p>
            <a:pPr lvl="1">
              <a:lnSpc>
                <a:spcPct val="150000"/>
              </a:lnSpc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lvl="1">
              <a:lnSpc>
                <a:spcPct val="150000"/>
              </a:lnSpc>
            </a:pP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4644008" y="4077072"/>
            <a:ext cx="0" cy="43204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352213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Gerade Verbindung 11"/>
          <p:cNvCxnSpPr/>
          <p:nvPr/>
        </p:nvCxnSpPr>
        <p:spPr>
          <a:xfrm>
            <a:off x="3707904" y="4077072"/>
            <a:ext cx="93610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635896" y="4581128"/>
            <a:ext cx="1944216" cy="19442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Stabilisierung des Beckens und der </a:t>
            </a:r>
            <a:r>
              <a:rPr lang="de-DE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Iliosakralgelenke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66519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2594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SacroLoc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® - Gezielte Wirkung an der Lende</a:t>
            </a:r>
            <a:endParaRPr lang="de-DE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427984" y="2420888"/>
            <a:ext cx="4211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Indikationen</a:t>
            </a: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ISG-Syndrom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ISG-Arthrose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ISG-Instabilität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ISG-Blockierung</a:t>
            </a:r>
          </a:p>
          <a:p>
            <a:pPr lvl="1">
              <a:lnSpc>
                <a:spcPct val="150000"/>
              </a:lnSpc>
            </a:pP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41977" t="31486" r="38270" b="48273"/>
          <a:stretch>
            <a:fillRect/>
          </a:stretch>
        </p:blipFill>
        <p:spPr bwMode="auto">
          <a:xfrm>
            <a:off x="251520" y="2348880"/>
            <a:ext cx="422446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Gerade Verbindung 11"/>
          <p:cNvCxnSpPr/>
          <p:nvPr/>
        </p:nvCxnSpPr>
        <p:spPr>
          <a:xfrm>
            <a:off x="2699792" y="5013176"/>
            <a:ext cx="93610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563888" y="4365104"/>
            <a:ext cx="2016224" cy="201622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2699792" y="4581128"/>
            <a:ext cx="0" cy="43204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Bleiben Sie aktiv …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2880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4102" t="33131" r="48847" b="25455"/>
          <a:stretch>
            <a:fillRect/>
          </a:stretch>
        </p:blipFill>
        <p:spPr bwMode="auto">
          <a:xfrm>
            <a:off x="827584" y="1916832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4788024" y="3429000"/>
            <a:ext cx="1368152" cy="307777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Ellenbogen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716016" y="429309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Mit unseren Bandagen/ Orthesen unterstützen wir die funktionelle </a:t>
            </a:r>
            <a:r>
              <a:rPr lang="de-DE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Ellenbogentherapie</a:t>
            </a:r>
            <a:endParaRPr lang="de-DE" i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0" y="11967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funktionelle Ellenbogentherapie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Aktivbandage zur gezielten Kompression des Ellenbogens</a:t>
            </a:r>
          </a:p>
        </p:txBody>
      </p:sp>
      <p:sp>
        <p:nvSpPr>
          <p:cNvPr id="5" name="Rechteck 4"/>
          <p:cNvSpPr/>
          <p:nvPr/>
        </p:nvSpPr>
        <p:spPr>
          <a:xfrm flipV="1">
            <a:off x="0" y="1666519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2594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EpiTrain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®  / </a:t>
            </a:r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EpiPoint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®  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ein 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 für 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„Tennisellenbogen 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DE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92080" y="3284984"/>
            <a:ext cx="4211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Wirkung</a:t>
            </a: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lindert Schmerzen 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löst Verspannungen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ktiviert die Muskulatur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fördert die Heilung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4256" t="30842" r="38182" b="46923"/>
          <a:stretch>
            <a:fillRect/>
          </a:stretch>
        </p:blipFill>
        <p:spPr bwMode="auto">
          <a:xfrm>
            <a:off x="467544" y="2276872"/>
            <a:ext cx="50405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971600" y="4149080"/>
            <a:ext cx="2232248" cy="2304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Bleiben Sie aktiv …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2880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4102" t="33131" r="48847" b="25455"/>
          <a:stretch>
            <a:fillRect/>
          </a:stretch>
        </p:blipFill>
        <p:spPr bwMode="auto">
          <a:xfrm>
            <a:off x="827584" y="1916832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788024" y="2996952"/>
            <a:ext cx="1368152" cy="307777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Hand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788024" y="407707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Mit unseren Bandagen/ Orthesen unterstützen wir die funktionelle </a:t>
            </a:r>
            <a:r>
              <a:rPr lang="de-DE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Handgelenkstherapie</a:t>
            </a:r>
            <a:endParaRPr lang="de-DE" i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0" y="11967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funktionelle Handgelenkstherapie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Aktivbandage zur Unterstützung des Handgelenks</a:t>
            </a:r>
          </a:p>
        </p:txBody>
      </p:sp>
      <p:sp>
        <p:nvSpPr>
          <p:cNvPr id="5" name="Rechteck 4"/>
          <p:cNvSpPr/>
          <p:nvPr/>
        </p:nvSpPr>
        <p:spPr>
          <a:xfrm flipV="1">
            <a:off x="0" y="1666519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2594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ManuTrain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® - Hilfe für die Hand</a:t>
            </a:r>
            <a:endParaRPr lang="de-DE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44008" y="4365104"/>
            <a:ext cx="42119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Wirkung</a:t>
            </a: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hilft Schmerzen zu lindern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entlastet und stabilisiert in der Bewegung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mit individuell einstellbarer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Stabilisierung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9072" r="16841" b="4745"/>
          <a:stretch>
            <a:fillRect/>
          </a:stretch>
        </p:blipFill>
        <p:spPr bwMode="auto">
          <a:xfrm>
            <a:off x="395536" y="1988840"/>
            <a:ext cx="35283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3275856" y="2060848"/>
            <a:ext cx="2232248" cy="2304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/>
          <p:nvPr/>
        </p:nvCxnSpPr>
        <p:spPr>
          <a:xfrm>
            <a:off x="2483768" y="4581128"/>
            <a:ext cx="194421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427984" y="4437112"/>
            <a:ext cx="0" cy="14401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5364088" y="2492896"/>
            <a:ext cx="24482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Indikationen</a:t>
            </a: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8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Arthrose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Tendovaginitis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Posttraumatisch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Bleiben Sie aktiv …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2880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4102" t="33131" r="48847" b="25455"/>
          <a:stretch>
            <a:fillRect/>
          </a:stretch>
        </p:blipFill>
        <p:spPr bwMode="auto">
          <a:xfrm>
            <a:off x="827584" y="1916832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788024" y="2996952"/>
            <a:ext cx="1368152" cy="307777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Hand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88024" y="3429000"/>
            <a:ext cx="1368152" cy="307777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Ellenbogen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88024" y="3861048"/>
            <a:ext cx="1368152" cy="307777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Wirbelsäule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88024" y="4653136"/>
            <a:ext cx="2520280" cy="307777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Knie &amp; Oberschenkel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788024" y="5949280"/>
            <a:ext cx="1368152" cy="307777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Fuß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0" y="1196752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–                  –                  –                 - für mehr Sicherheit im Sport</a:t>
            </a:r>
            <a:endParaRPr lang="de-DE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1520" y="119675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Bandagen</a:t>
            </a:r>
            <a:r>
              <a:rPr lang="de-DE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475656" y="119675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Orthesen</a:t>
            </a:r>
            <a:r>
              <a:rPr lang="de-DE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2617669" y="1196752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Strümpfe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3736261" y="1196752"/>
            <a:ext cx="979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Einlagen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Produktverzeichnis</a:t>
            </a:r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66519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hteck 11"/>
          <p:cNvSpPr/>
          <p:nvPr/>
        </p:nvSpPr>
        <p:spPr>
          <a:xfrm>
            <a:off x="0" y="1196752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vorgestellen</a:t>
            </a:r>
            <a:r>
              <a:rPr lang="de-DE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Hilfsmittel stammen von folgenden Produktlieferanten: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806" t="7208" r="1806" b="4355"/>
          <a:stretch>
            <a:fillRect/>
          </a:stretch>
        </p:blipFill>
        <p:spPr bwMode="auto">
          <a:xfrm>
            <a:off x="2771800" y="2204864"/>
            <a:ext cx="2736304" cy="83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63079" t="9576" r="22903" b="80849"/>
          <a:stretch>
            <a:fillRect/>
          </a:stretch>
        </p:blipFill>
        <p:spPr bwMode="auto">
          <a:xfrm>
            <a:off x="2411760" y="3356992"/>
            <a:ext cx="34563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941168"/>
            <a:ext cx="2664296" cy="7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de-D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Mit einer professionellen Bewegungsanalyse die optimale Versorgung finden …</a:t>
            </a:r>
            <a:endParaRPr lang="de-DE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5085184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301208"/>
            <a:ext cx="258576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1259632" y="5157192"/>
            <a:ext cx="5112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Sportorthopädie Hofmann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Bischofstr. 1, 19055 Schwerin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 Mail: lauflabor@sani-hofmann.de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Internet: www.sportorthopädie-hofmann.de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300192" y="2420888"/>
            <a:ext cx="3168352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bei UNS …</a:t>
            </a:r>
          </a:p>
          <a:p>
            <a:endParaRPr lang="de-DE" sz="105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Gang- und 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Bewegungsanalyse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Öffnungszeiten:</a:t>
            </a:r>
          </a:p>
          <a:p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Montag – Freitag</a:t>
            </a:r>
          </a:p>
          <a:p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9:00 bis 18:00 Uhr</a:t>
            </a:r>
          </a:p>
          <a:p>
            <a:pPr>
              <a:lnSpc>
                <a:spcPct val="150000"/>
              </a:lnSpc>
            </a:pP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041" r="8360"/>
          <a:stretch>
            <a:fillRect/>
          </a:stretch>
        </p:blipFill>
        <p:spPr bwMode="auto">
          <a:xfrm>
            <a:off x="7596336" y="1340768"/>
            <a:ext cx="115212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3356501" cy="367240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 l="10870" r="17391"/>
          <a:stretch>
            <a:fillRect/>
          </a:stretch>
        </p:blipFill>
        <p:spPr bwMode="auto">
          <a:xfrm>
            <a:off x="3563888" y="1340768"/>
            <a:ext cx="2376264" cy="368187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3275856" y="2492896"/>
            <a:ext cx="504056" cy="504056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347864" y="2564904"/>
            <a:ext cx="351656" cy="36842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419872" y="2636912"/>
            <a:ext cx="216024" cy="216024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3779912" y="2780928"/>
            <a:ext cx="4392488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Bleiben Sie aktiv …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2880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1967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Sprunggelenktherapie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34102" t="33131" r="48847" b="25455"/>
          <a:stretch>
            <a:fillRect/>
          </a:stretch>
        </p:blipFill>
        <p:spPr bwMode="auto">
          <a:xfrm>
            <a:off x="827584" y="1916832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4788024" y="5949280"/>
            <a:ext cx="1368152" cy="307777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Fuß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32040" y="3212976"/>
            <a:ext cx="374441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Mit unseren Bandagen/ Orthesen unterstützen wir die funktionelle Sprunggelenkstherapie</a:t>
            </a:r>
            <a:endParaRPr lang="de-DE" i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Bewährte Konzepte zur Behandlung des Fußes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2880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1967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Bandagen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06084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060848"/>
            <a:ext cx="2003376" cy="20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egende mit Pfeil nach oben 13"/>
          <p:cNvSpPr/>
          <p:nvPr/>
        </p:nvSpPr>
        <p:spPr>
          <a:xfrm>
            <a:off x="611560" y="4149080"/>
            <a:ext cx="2016224" cy="2520280"/>
          </a:xfrm>
          <a:prstGeom prst="upArrowCallout">
            <a:avLst>
              <a:gd name="adj1" fmla="val 6188"/>
              <a:gd name="adj2" fmla="val 6615"/>
              <a:gd name="adj3" fmla="val 15166"/>
              <a:gd name="adj4" fmla="val 8654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Aktivbandage zur muskulären Stabilisierung des Sprunggelenks</a:t>
            </a:r>
          </a:p>
          <a:p>
            <a:endParaRPr lang="de-DE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Reizzustände nach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Verletzungen</a:t>
            </a:r>
          </a:p>
          <a:p>
            <a:endParaRPr lang="de-DE" sz="800" dirty="0" smtClean="0"/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Bänderschwäche</a:t>
            </a:r>
          </a:p>
          <a:p>
            <a:endParaRPr lang="de-DE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Gelenkergüsse und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Schwellungen bei Arthrose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und Arthritis</a:t>
            </a:r>
          </a:p>
          <a:p>
            <a:pPr>
              <a:buFont typeface="Arial" pitchFamily="34" charset="0"/>
              <a:buChar char="•"/>
            </a:pPr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gende mit Pfeil nach oben 14"/>
          <p:cNvSpPr/>
          <p:nvPr/>
        </p:nvSpPr>
        <p:spPr>
          <a:xfrm>
            <a:off x="3635896" y="4077072"/>
            <a:ext cx="2016224" cy="2520280"/>
          </a:xfrm>
          <a:prstGeom prst="upArrowCallout">
            <a:avLst>
              <a:gd name="adj1" fmla="val 6188"/>
              <a:gd name="adj2" fmla="val 6615"/>
              <a:gd name="adj3" fmla="val 15166"/>
              <a:gd name="adj4" fmla="val 8654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Aktivbandage für erhöhte Stabilität und Sicherheit des Sprunggelenks</a:t>
            </a:r>
          </a:p>
          <a:p>
            <a:endParaRPr lang="de-DE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posttraumatische oder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postoperative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Weichteilreizzustände</a:t>
            </a:r>
          </a:p>
          <a:p>
            <a:endParaRPr lang="de-DE" sz="800" dirty="0" smtClean="0"/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Bandinsuffizienz</a:t>
            </a:r>
          </a:p>
          <a:p>
            <a:endParaRPr lang="de-DE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Supinationsprophylaxe</a:t>
            </a:r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9552" y="176352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Malleo</a:t>
            </a: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Train</a:t>
            </a:r>
            <a:endParaRPr lang="de-DE" sz="1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491880" y="177281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Malleo</a:t>
            </a: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Train Plus</a:t>
            </a:r>
            <a:endParaRPr lang="de-DE" sz="1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372200" y="177281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AchilloTrain</a:t>
            </a:r>
            <a:endParaRPr lang="de-DE" sz="1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egende mit Pfeil nach oben 22"/>
          <p:cNvSpPr/>
          <p:nvPr/>
        </p:nvSpPr>
        <p:spPr>
          <a:xfrm>
            <a:off x="6516216" y="4077072"/>
            <a:ext cx="2016224" cy="2520280"/>
          </a:xfrm>
          <a:prstGeom prst="upArrowCallout">
            <a:avLst>
              <a:gd name="adj1" fmla="val 6188"/>
              <a:gd name="adj2" fmla="val 6615"/>
              <a:gd name="adj3" fmla="val 15166"/>
              <a:gd name="adj4" fmla="val 8654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Aktivbandage zur Entlastung der Achillessehne</a:t>
            </a:r>
          </a:p>
          <a:p>
            <a:endParaRPr lang="de-DE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bietet Stabilität und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entlastet die Sehne</a:t>
            </a:r>
          </a:p>
          <a:p>
            <a:endParaRPr lang="de-DE" sz="800" dirty="0" smtClean="0"/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wirkt schmerzlindernd und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muskelaktivierend </a:t>
            </a:r>
          </a:p>
          <a:p>
            <a:endParaRPr lang="de-DE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1" grpId="0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Bewährte Konzepte zur Behandlung des Fußes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2880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1967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Orthesen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gende mit Pfeil nach oben 13"/>
          <p:cNvSpPr/>
          <p:nvPr/>
        </p:nvSpPr>
        <p:spPr>
          <a:xfrm>
            <a:off x="611560" y="4149080"/>
            <a:ext cx="2016224" cy="2520280"/>
          </a:xfrm>
          <a:prstGeom prst="upArrowCallout">
            <a:avLst>
              <a:gd name="adj1" fmla="val 6188"/>
              <a:gd name="adj2" fmla="val 6615"/>
              <a:gd name="adj3" fmla="val 15166"/>
              <a:gd name="adj4" fmla="val 8654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Stabilorthese</a:t>
            </a:r>
            <a:r>
              <a:rPr lang="de-DE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zur Stabilisierung des Sprunggelenks</a:t>
            </a:r>
          </a:p>
          <a:p>
            <a:endParaRPr lang="de-DE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akute Kapselband-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verletzungen</a:t>
            </a:r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800" dirty="0" smtClean="0"/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chronische Instabilitäten</a:t>
            </a:r>
          </a:p>
          <a:p>
            <a:endParaRPr lang="de-DE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Rezidivprophylaxe</a:t>
            </a:r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gende mit Pfeil nach oben 14"/>
          <p:cNvSpPr/>
          <p:nvPr/>
        </p:nvSpPr>
        <p:spPr>
          <a:xfrm>
            <a:off x="3635896" y="4077072"/>
            <a:ext cx="2016224" cy="2520280"/>
          </a:xfrm>
          <a:prstGeom prst="upArrowCallout">
            <a:avLst>
              <a:gd name="adj1" fmla="val 6188"/>
              <a:gd name="adj2" fmla="val 6615"/>
              <a:gd name="adj3" fmla="val 15166"/>
              <a:gd name="adj4" fmla="val 8654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Stabilorthese</a:t>
            </a:r>
            <a:r>
              <a:rPr lang="de-DE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zur Stabilisierung des Sprunggelenks</a:t>
            </a:r>
          </a:p>
          <a:p>
            <a:endParaRPr lang="de-DE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frühfunktionelle Therapie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bei Verletzungen der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Außenknöchelbänder</a:t>
            </a:r>
          </a:p>
          <a:p>
            <a:pPr>
              <a:buFont typeface="Arial" pitchFamily="34" charset="0"/>
              <a:buChar char="•"/>
            </a:pPr>
            <a:endParaRPr lang="de-DE" sz="800" dirty="0" smtClean="0"/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Kapselbandzerrungen</a:t>
            </a:r>
          </a:p>
          <a:p>
            <a:endParaRPr lang="de-DE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chronische Bandinsuffizienz</a:t>
            </a: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9552" y="176352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Air </a:t>
            </a:r>
            <a:r>
              <a:rPr lang="de-DE" sz="14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Loc</a:t>
            </a:r>
            <a:endParaRPr lang="de-DE" sz="1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491880" y="177281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Malleo</a:t>
            </a: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Loc</a:t>
            </a:r>
            <a:endParaRPr lang="de-DE" sz="1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372200" y="177281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Valgu</a:t>
            </a:r>
            <a:r>
              <a:rPr lang="de-DE" sz="1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Loc</a:t>
            </a:r>
            <a:endParaRPr lang="de-DE" sz="1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egende mit Pfeil nach oben 22"/>
          <p:cNvSpPr/>
          <p:nvPr/>
        </p:nvSpPr>
        <p:spPr>
          <a:xfrm>
            <a:off x="6516216" y="4077072"/>
            <a:ext cx="2016224" cy="2520280"/>
          </a:xfrm>
          <a:prstGeom prst="upArrowCallout">
            <a:avLst>
              <a:gd name="adj1" fmla="val 6188"/>
              <a:gd name="adj2" fmla="val 6615"/>
              <a:gd name="adj3" fmla="val 15166"/>
              <a:gd name="adj4" fmla="val 8654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Stabilorthese</a:t>
            </a:r>
            <a:r>
              <a:rPr lang="de-DE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zur Korrektur der Großzehenfehlstellung</a:t>
            </a:r>
          </a:p>
          <a:p>
            <a:endParaRPr lang="de-DE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Hallux</a:t>
            </a: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valgus</a:t>
            </a:r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konservativ</a:t>
            </a:r>
          </a:p>
          <a:p>
            <a:r>
              <a:rPr lang="de-DE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und postoperativ</a:t>
            </a: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06084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060848"/>
            <a:ext cx="2003376" cy="20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Fitness- Studio für die Füße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flipV="1">
            <a:off x="0" y="1412776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0800000" flipV="1">
            <a:off x="0" y="6723368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1052736"/>
            <a:ext cx="8508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ProActive</a:t>
            </a:r>
            <a:r>
              <a:rPr lang="de-DE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Einlage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de-DE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2520280" cy="487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1187624" y="1556792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Fördert die Koordination und Motorik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2627784" y="3068960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Gibt Impulse zur geraden Schrittabwicklung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2627784" y="4293096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Trainiert aktiv das Fußgewölbe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2627784" y="5229200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Aktiviert die Schienbeinmuskulatur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179512" y="3068960"/>
            <a:ext cx="2088232" cy="30777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Stoppt das Stolpern</a:t>
            </a:r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179512" y="4437112"/>
            <a:ext cx="2088232" cy="30777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Verhindert das Schlürfen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179512" y="5445224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Aktiviert die Wadenbeinmuskulatur</a:t>
            </a:r>
            <a:endParaRPr lang="de-DE" sz="1400" dirty="0"/>
          </a:p>
        </p:txBody>
      </p:sp>
      <p:sp>
        <p:nvSpPr>
          <p:cNvPr id="25" name="Rechteck 24"/>
          <p:cNvSpPr/>
          <p:nvPr/>
        </p:nvSpPr>
        <p:spPr>
          <a:xfrm>
            <a:off x="4644008" y="2132856"/>
            <a:ext cx="4499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8FE92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Infospots aktivieren und trainieren über</a:t>
            </a:r>
          </a:p>
          <a:p>
            <a:pPr lvl="1">
              <a:lnSpc>
                <a:spcPct val="150000"/>
              </a:lnSpc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     die Motorik Ihre gesamte Muskulatur</a:t>
            </a:r>
          </a:p>
          <a:p>
            <a:pPr lvl="1">
              <a:lnSpc>
                <a:spcPct val="150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Verbesserung der Motorik nach</a:t>
            </a:r>
          </a:p>
          <a:p>
            <a:pPr lvl="1">
              <a:lnSpc>
                <a:spcPct val="150000"/>
              </a:lnSpc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physiotherapeutischem Prinzip</a:t>
            </a:r>
          </a:p>
          <a:p>
            <a:pPr lvl="1">
              <a:lnSpc>
                <a:spcPct val="150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Char char=""/>
            </a:pPr>
            <a:r>
              <a:rPr lang="de-DE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in unserer Fachwerkstatt fertigen wir</a:t>
            </a:r>
          </a:p>
          <a:p>
            <a:pPr lvl="1">
              <a:lnSpc>
                <a:spcPct val="150000"/>
              </a:lnSpc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     Ihre individuell, auf Sie abgestimmte</a:t>
            </a:r>
          </a:p>
          <a:p>
            <a:pPr lvl="1">
              <a:lnSpc>
                <a:spcPct val="150000"/>
              </a:lnSpc>
            </a:pPr>
            <a:r>
              <a:rPr lang="de-DE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ProActive</a:t>
            </a:r>
            <a:r>
              <a:rPr lang="de-DE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Einlage 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836712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Der Sportstrumpf für den Ausdauersport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2880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1967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Compression</a:t>
            </a:r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Sock Performance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3312368" cy="498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16832"/>
            <a:ext cx="3534780" cy="47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6876256" y="2852936"/>
            <a:ext cx="2088232" cy="73866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Mehr Ausdauer</a:t>
            </a:r>
            <a:r>
              <a:rPr lang="de-DE" sz="1400" dirty="0" smtClean="0"/>
              <a:t>- verbesserte Durchblutung durch Kompression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6876256" y="4077072"/>
            <a:ext cx="2088232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Schutzzone</a:t>
            </a:r>
            <a:r>
              <a:rPr lang="de-DE" sz="1400" dirty="0" smtClean="0"/>
              <a:t>-</a:t>
            </a:r>
          </a:p>
          <a:p>
            <a:r>
              <a:rPr lang="de-DE" sz="1400" dirty="0" smtClean="0"/>
              <a:t> für weniger Druck und Reibung an der Achillessehne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5724128" y="6165304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Atmungsaktives und strapazierfähiges Material</a:t>
            </a:r>
            <a:endParaRPr lang="de-DE" sz="1400" dirty="0"/>
          </a:p>
        </p:txBody>
      </p:sp>
      <p:sp>
        <p:nvSpPr>
          <p:cNvPr id="26" name="Textfeld 25"/>
          <p:cNvSpPr txBox="1"/>
          <p:nvPr/>
        </p:nvSpPr>
        <p:spPr>
          <a:xfrm>
            <a:off x="3923928" y="3429000"/>
            <a:ext cx="1692696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Verringert</a:t>
            </a:r>
          </a:p>
          <a:p>
            <a:pPr algn="r"/>
            <a:r>
              <a:rPr lang="de-DE" sz="1400" dirty="0" smtClean="0"/>
              <a:t>Muskelvibrationen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Bleiben Sie aktiv …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28800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4102" t="33131" r="48847" b="25455"/>
          <a:stretch>
            <a:fillRect/>
          </a:stretch>
        </p:blipFill>
        <p:spPr bwMode="auto">
          <a:xfrm>
            <a:off x="827584" y="1916832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4788024" y="4653136"/>
            <a:ext cx="2520280" cy="307777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Knie &amp; Oberschenkel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0" y="11967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Kniegelenks- und Oberschenkeltherapie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16016" y="270892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Mit unseren Bandagen/ Orthesen unterstützen wir die funktionelle </a:t>
            </a:r>
            <a:r>
              <a:rPr lang="de-DE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Kniegelenks- und Oberschenkeltherapie</a:t>
            </a:r>
            <a:endParaRPr lang="de-DE" i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Dynamischer Look - perfekte Passform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flipV="1">
            <a:off x="0" y="1666519"/>
            <a:ext cx="9144000" cy="3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52736"/>
            <a:ext cx="1197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0" y="12594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Kniebandagen</a:t>
            </a: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6145" t="30539" r="24976" b="19243"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Bildschirmpräsentation (4:3)</PresentationFormat>
  <Paragraphs>235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lauflabor</dc:creator>
  <cp:lastModifiedBy>lauflabor</cp:lastModifiedBy>
  <cp:revision>32</cp:revision>
  <dcterms:created xsi:type="dcterms:W3CDTF">2015-01-27T12:17:37Z</dcterms:created>
  <dcterms:modified xsi:type="dcterms:W3CDTF">2015-03-05T12:56:37Z</dcterms:modified>
</cp:coreProperties>
</file>